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6" r:id="rId4"/>
    <p:sldId id="269" r:id="rId5"/>
    <p:sldId id="270" r:id="rId6"/>
    <p:sldId id="271" r:id="rId7"/>
    <p:sldId id="272" r:id="rId8"/>
    <p:sldId id="273" r:id="rId9"/>
    <p:sldId id="274" r:id="rId10"/>
    <p:sldId id="276" r:id="rId11"/>
    <p:sldId id="277" r:id="rId12"/>
    <p:sldId id="278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38" d="100"/>
          <a:sy n="38" d="100"/>
        </p:scale>
        <p:origin x="62" y="8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F1AD5-6D94-41C1-B0B4-4FFEA4D75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2A6028-05C2-4109-AF1F-8701F98A5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8F6D1-D5EB-44D6-990D-E06E72E0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4EC03-A638-4FEE-8395-0384832D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59720-8AB3-4B0E-8CB9-749E69B9D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7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A453F-0756-455A-8927-F8F0B8D7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4F49C2-B361-41D5-8DB1-700F50FF7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3C1FB-0A59-4366-9D58-B6B3559A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5EA198-31B7-48B4-8EF1-FBCABD89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63D05-167B-4651-947C-34C09120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6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385DEF-EAF6-4E93-96C0-55081B2C1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DE13CA-750F-4810-9AC6-2207A72A5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8A13D-8CFA-4FCB-A9A9-1A2CAAEB6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A5275-2978-40A9-B25E-1F627CF7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C3492-A5DB-4BE6-8335-79414843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39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22026-CCDE-44D7-BA74-76F7A7D7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E36A2-BEA8-4E54-8985-EFAAD76C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E896E-FD8E-443C-8C2E-40FC38D85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00B47-C5A0-4E50-AECE-41F5538D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CB3DF-117B-4D8E-9644-143AA3B9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3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02C15-9AB5-40F7-8BAF-E0074AE2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5A8D54-421F-4F8A-B9F1-427871FFB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2E816-FF13-497A-9F0A-5F3248A6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FBBC7-0C13-46AB-9A83-D8FA8A54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DA302-DDC2-49E9-AA65-7E03C3C7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BD6FA-060A-4BD8-91E0-02544663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61680-78A6-4C99-8DFD-E83191FBB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EA8AAC-0791-4B1A-96F7-74B6BEE11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799F11-3020-48BB-A09A-C6106C19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DDD25-0064-4686-A0FC-6EA8E696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EB9890-736B-4C89-8A0A-E6152BB8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82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754C8-E37D-451B-8226-5451050C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75D5DE-2128-498A-9FA2-B13D93B40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62F9EB-8828-4279-A320-B4EDD241A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2029C5-8FF1-4381-8206-AC6163700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002FA1-241D-4914-8B19-831D48AAC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A32ADE-8C5E-4666-A5CB-1867A4D7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CFCFFF-4F7D-4CDA-A54A-E73FEFEE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5109F0-E8BD-4260-B2D5-B789D1A1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6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2B9AD-4824-4718-A87C-564A4489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EA0E70-90E5-4378-8B73-3F3E2A73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3E0D3A-D401-4A5C-A842-E578480A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0EAF20-83A6-492F-8671-98B768FC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1A59EE-7D5F-44C9-8C57-68073AA8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9389A1-1B9B-45EA-AA49-9AE3E061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2824DD-0549-48CB-8636-0F4DA27B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2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E38EC-ED9E-4CB6-A748-B970C08F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162DC2-AD73-41E5-91B8-4479222D4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A15BFA-FF9A-410F-857E-2FC7CAF9B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77C679-B67F-469E-8586-D35C5C72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D771DD-455E-490B-8287-61144DF0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02856B-7FC7-48DE-9A57-F2BA8812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6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90E63-A6CD-4529-9431-DCEFF974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D72451-D03F-4B54-9A98-000BAE324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29B3C3-1F4D-4175-ABC3-76352DCC7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85A3E-2BE8-4DE0-89DE-AD21278DB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1110B-0CBA-4AF5-894B-555E855A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F7675-4E56-400D-9657-C820C903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2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802467-D8E4-42F1-A999-A0798F5A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ACC85C-A1F3-414E-A134-84C5FF3A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240EA-63F9-41E9-B882-07A2DAB84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4863F-64B5-4F81-9D7B-165BFC1D6CD1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46E5C-722F-4469-A07C-5CE7670DB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C3D5A-7574-485A-8546-BDED5C36B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CD1A9-D62D-4783-94E5-5216E4DB3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9349" y="260649"/>
            <a:ext cx="1834264" cy="41036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R" altLang="en-US" sz="1867" spc="-200" dirty="0">
                <a:solidFill>
                  <a:srgbClr val="8267CF">
                    <a:alpha val="99000"/>
                  </a:srgbClr>
                </a:solidFill>
                <a:latin typeface="KT&amp;G 상상본문OTF L" pitchFamily="50" charset="-127"/>
                <a:ea typeface="KT&amp;G 상상본문OTF L" pitchFamily="50" charset="-127"/>
              </a:rPr>
              <a:t>데이터 시각화 </a:t>
            </a:r>
            <a:r>
              <a:rPr lang="en-US" altLang="ko-KR" sz="1867" spc="-200" dirty="0">
                <a:solidFill>
                  <a:srgbClr val="8267CF">
                    <a:alpha val="99000"/>
                  </a:srgbClr>
                </a:solidFill>
                <a:latin typeface="KT&amp;G 상상본문OTF L" pitchFamily="50" charset="-127"/>
                <a:ea typeface="KT&amp;G 상상본문OTF L" pitchFamily="50" charset="-127"/>
              </a:rPr>
              <a:t>2</a:t>
            </a:r>
            <a:r>
              <a:rPr lang="ko-KR" altLang="en-US" sz="1867" spc="-200" dirty="0">
                <a:solidFill>
                  <a:srgbClr val="8267CF">
                    <a:alpha val="99000"/>
                  </a:srgbClr>
                </a:solidFill>
                <a:latin typeface="KT&amp;G 상상본문OTF L" pitchFamily="50" charset="-127"/>
                <a:ea typeface="KT&amp;G 상상본문OTF L" pitchFamily="50" charset="-127"/>
              </a:rPr>
              <a:t>차 발표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13895" y="5129808"/>
            <a:ext cx="2688299" cy="172819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spc="-200" dirty="0">
                <a:solidFill>
                  <a:srgbClr val="8267CF">
                    <a:alpha val="99000"/>
                  </a:srgbClr>
                </a:solidFill>
                <a:latin typeface="KT&amp;G 상상본문OTF L" pitchFamily="50" charset="-127"/>
                <a:ea typeface="KT&amp;G 상상본문OTF L" pitchFamily="50" charset="-127"/>
              </a:rPr>
              <a:t>디지털 이미징</a:t>
            </a:r>
            <a:endParaRPr lang="en-US" altLang="ko-KR" sz="1600" spc="-200" dirty="0">
              <a:solidFill>
                <a:srgbClr val="8267CF">
                  <a:alpha val="99000"/>
                </a:srgbClr>
              </a:solidFill>
              <a:latin typeface="KT&amp;G 상상본문OTF L" pitchFamily="50" charset="-127"/>
              <a:ea typeface="KT&amp;G 상상본문OTF L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spc="-200" dirty="0" err="1">
                <a:solidFill>
                  <a:srgbClr val="8267CF">
                    <a:alpha val="99000"/>
                  </a:srgbClr>
                </a:solidFill>
                <a:latin typeface="KT&amp;G 상상본문OTF L" pitchFamily="50" charset="-127"/>
                <a:ea typeface="KT&amp;G 상상본문OTF L" pitchFamily="50" charset="-127"/>
              </a:rPr>
              <a:t>윤종하</a:t>
            </a:r>
            <a:endParaRPr lang="en-US" altLang="ko-KR" sz="1600" spc="-200" dirty="0">
              <a:solidFill>
                <a:srgbClr val="8267CF">
                  <a:alpha val="99000"/>
                </a:srgbClr>
              </a:solidFill>
              <a:latin typeface="KT&amp;G 상상본문OTF L" pitchFamily="50" charset="-127"/>
              <a:ea typeface="KT&amp;G 상상본문OTF L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4842" y="1567785"/>
            <a:ext cx="4487126" cy="1241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733" b="1" dirty="0">
                <a:solidFill>
                  <a:srgbClr val="8267CF"/>
                </a:solidFill>
                <a:latin typeface="Noto Sans Korean Bold" pitchFamily="34" charset="-127"/>
                <a:ea typeface="Noto Sans Korean Bold" pitchFamily="34" charset="-127"/>
              </a:rPr>
              <a:t>emotional</a:t>
            </a:r>
            <a:r>
              <a:rPr lang="ko-KR" altLang="en-US" sz="3733" b="1" dirty="0">
                <a:solidFill>
                  <a:srgbClr val="8267CF"/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3733" b="1" dirty="0">
                <a:solidFill>
                  <a:srgbClr val="8267CF"/>
                </a:solidFill>
                <a:latin typeface="Noto Sans Korean Bold" pitchFamily="34" charset="-127"/>
                <a:ea typeface="Noto Sans Korean Bold" pitchFamily="34" charset="-127"/>
              </a:rPr>
              <a:t>collapse</a:t>
            </a:r>
          </a:p>
          <a:p>
            <a:pPr algn="ctr"/>
            <a:r>
              <a:rPr lang="en-US" altLang="ko-KR" sz="3733" b="1" dirty="0">
                <a:solidFill>
                  <a:srgbClr val="8267CF"/>
                </a:solidFill>
                <a:latin typeface="Noto Sans Korean Bold" pitchFamily="34" charset="-127"/>
                <a:ea typeface="Noto Sans Korean Bold" pitchFamily="34" charset="-127"/>
              </a:rPr>
              <a:t>by bit-coin</a:t>
            </a:r>
            <a:r>
              <a:rPr lang="ko-KR" altLang="en-US" sz="3733" b="1" dirty="0">
                <a:solidFill>
                  <a:srgbClr val="8267CF"/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04B2A6D3-0989-4280-BCD9-38257C89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891" y="3033907"/>
            <a:ext cx="5262217" cy="29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104493" y="1906744"/>
            <a:ext cx="2380780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시각화 형태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452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Data</a:t>
            </a:r>
            <a:r>
              <a:rPr lang="ko-KR" altLang="en-US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visualization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0C58-0C9D-48D2-B1BE-FE6C48BADCBF}"/>
              </a:ext>
            </a:extLst>
          </p:cNvPr>
          <p:cNvSpPr txBox="1"/>
          <p:nvPr/>
        </p:nvSpPr>
        <p:spPr>
          <a:xfrm>
            <a:off x="1083653" y="2665914"/>
            <a:ext cx="7520020" cy="9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Tx/>
              <a:buChar char="-"/>
            </a:pPr>
            <a:r>
              <a:rPr lang="ko-KR" altLang="en-US" sz="24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체르노프의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얼굴그림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342900" indent="-342900" algn="just">
              <a:lnSpc>
                <a:spcPct val="13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60 seconds character</a:t>
            </a:r>
            <a:endParaRPr lang="en-US" altLang="ko-KR" sz="20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2342B1-1065-47EA-89C7-D42746169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48" y="533400"/>
            <a:ext cx="4890855" cy="5791200"/>
          </a:xfrm>
          <a:prstGeom prst="rect">
            <a:avLst/>
          </a:prstGeom>
        </p:spPr>
      </p:pic>
      <p:pic>
        <p:nvPicPr>
          <p:cNvPr id="1026" name="Picture 2" descr="60 secondsì ëí ì´ë¯¸ì§ ê²ìê²°ê³¼">
            <a:extLst>
              <a:ext uri="{FF2B5EF4-FFF2-40B4-BE49-F238E27FC236}">
                <a16:creationId xmlns:a16="http://schemas.microsoft.com/office/drawing/2014/main" id="{5EBDE3E0-F086-4386-947E-EFD71C028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069" y="3292400"/>
            <a:ext cx="3102079" cy="296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3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104492" y="1906744"/>
            <a:ext cx="2380780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시각화 방법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452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Data</a:t>
            </a:r>
            <a:r>
              <a:rPr lang="ko-KR" altLang="en-US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visualization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0C58-0C9D-48D2-B1BE-FE6C48BADCBF}"/>
              </a:ext>
            </a:extLst>
          </p:cNvPr>
          <p:cNvSpPr txBox="1"/>
          <p:nvPr/>
        </p:nvSpPr>
        <p:spPr>
          <a:xfrm>
            <a:off x="1083653" y="2665914"/>
            <a:ext cx="7520020" cy="2920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감정의 변화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(ex. anger -&gt; happiness)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시 초췌함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   누적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   (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최종적으로 얼마나 많은 감정의 변화를 겪었는지                 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   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직관적으로 보여준다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.)</a:t>
            </a:r>
          </a:p>
          <a:p>
            <a:pPr algn="just">
              <a:lnSpc>
                <a:spcPct val="130000"/>
              </a:lnSpc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- 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실시간 감정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data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를 표정에 반영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70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83653" y="1611886"/>
            <a:ext cx="1970411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구현 예시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452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Data</a:t>
            </a:r>
            <a:r>
              <a:rPr lang="ko-KR" altLang="en-US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visualization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D64EBD-6EFB-46D7-8693-A5E10C27EB01}"/>
              </a:ext>
            </a:extLst>
          </p:cNvPr>
          <p:cNvSpPr txBox="1"/>
          <p:nvPr/>
        </p:nvSpPr>
        <p:spPr>
          <a:xfrm>
            <a:off x="3054064" y="1718710"/>
            <a:ext cx="2316660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임시 데이터 사용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)</a:t>
            </a:r>
          </a:p>
        </p:txBody>
      </p:sp>
      <p:pic>
        <p:nvPicPr>
          <p:cNvPr id="3074" name="Picture 2" descr="https://im2.ezgif.com/tmp/ezgif-2-e57208fa1780.gif">
            <a:extLst>
              <a:ext uri="{FF2B5EF4-FFF2-40B4-BE49-F238E27FC236}">
                <a16:creationId xmlns:a16="http://schemas.microsoft.com/office/drawing/2014/main" id="{AFC9F0F5-F1FE-42C4-8265-6C1530F14F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8" y="476250"/>
            <a:ext cx="38100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3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6703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Final Emotion Project Map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B0CF4-C480-43CB-9437-16AF1D41CE76}"/>
              </a:ext>
            </a:extLst>
          </p:cNvPr>
          <p:cNvSpPr txBox="1"/>
          <p:nvPr/>
        </p:nvSpPr>
        <p:spPr>
          <a:xfrm>
            <a:off x="7069990" y="2046958"/>
            <a:ext cx="2177199" cy="697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position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에 맞는 감정 </a:t>
            </a:r>
            <a:endParaRPr lang="en-US" altLang="ko-KR" sz="16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color pixel upload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EE6E01B-F06D-4952-81CE-1DC3EF40317F}"/>
              </a:ext>
            </a:extLst>
          </p:cNvPr>
          <p:cNvSpPr/>
          <p:nvPr/>
        </p:nvSpPr>
        <p:spPr>
          <a:xfrm>
            <a:off x="5705289" y="3429000"/>
            <a:ext cx="2119746" cy="9559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rgbClr val="836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8369D0"/>
                </a:solidFill>
              </a:rPr>
              <a:t>Canvas.py</a:t>
            </a:r>
            <a:endParaRPr lang="ko-KR" altLang="en-US" sz="2000" b="1" dirty="0">
              <a:solidFill>
                <a:srgbClr val="8369D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F1F361-D917-4108-A101-E3FB1433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1" y="1268015"/>
            <a:ext cx="2099123" cy="202091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837E211-76A3-462C-8510-BFDAB389967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825035" y="2278470"/>
            <a:ext cx="1633286" cy="1628514"/>
          </a:xfrm>
          <a:prstGeom prst="straightConnector1">
            <a:avLst/>
          </a:prstGeom>
          <a:ln w="69850">
            <a:solidFill>
              <a:srgbClr val="8369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E82CC7A-716D-4616-9471-771B77996FA9}"/>
              </a:ext>
            </a:extLst>
          </p:cNvPr>
          <p:cNvSpPr/>
          <p:nvPr/>
        </p:nvSpPr>
        <p:spPr>
          <a:xfrm>
            <a:off x="1083653" y="2146931"/>
            <a:ext cx="2119746" cy="9559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rgbClr val="836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rgbClr val="8369D0"/>
                </a:solidFill>
              </a:rPr>
              <a:t>capture_img</a:t>
            </a:r>
            <a:endParaRPr lang="en-US" altLang="ko-KR" sz="2000" b="1" dirty="0">
              <a:solidFill>
                <a:srgbClr val="8369D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8369D0"/>
                </a:solidFill>
              </a:rPr>
              <a:t>.</a:t>
            </a:r>
            <a:r>
              <a:rPr lang="en-US" altLang="ko-KR" sz="2000" b="1" dirty="0" err="1">
                <a:solidFill>
                  <a:srgbClr val="8369D0"/>
                </a:solidFill>
              </a:rPr>
              <a:t>py</a:t>
            </a:r>
            <a:endParaRPr lang="ko-KR" altLang="en-US" sz="2000" b="1" dirty="0">
              <a:solidFill>
                <a:srgbClr val="8369D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3E954DA-7FBF-4B24-9D4F-177BCD6E35D3}"/>
              </a:ext>
            </a:extLst>
          </p:cNvPr>
          <p:cNvSpPr/>
          <p:nvPr/>
        </p:nvSpPr>
        <p:spPr>
          <a:xfrm>
            <a:off x="1083653" y="4233089"/>
            <a:ext cx="2119746" cy="95596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rgbClr val="836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rgbClr val="8369D0"/>
                </a:solidFill>
              </a:rPr>
              <a:t>get_emotion</a:t>
            </a:r>
            <a:endParaRPr lang="en-US" altLang="ko-KR" sz="2000" b="1" dirty="0">
              <a:solidFill>
                <a:srgbClr val="8369D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8369D0"/>
                </a:solidFill>
              </a:rPr>
              <a:t>.py</a:t>
            </a:r>
            <a:endParaRPr lang="ko-KR" altLang="en-US" sz="2000" b="1" dirty="0">
              <a:solidFill>
                <a:srgbClr val="8369D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D88ACE-B229-4E24-9C9C-0263930E137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143526" y="3102894"/>
            <a:ext cx="0" cy="1130195"/>
          </a:xfrm>
          <a:prstGeom prst="straightConnector1">
            <a:avLst/>
          </a:prstGeom>
          <a:ln w="69850">
            <a:solidFill>
              <a:srgbClr val="8369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FE7D9C-851C-49CC-95BB-DEEA9C6FA087}"/>
              </a:ext>
            </a:extLst>
          </p:cNvPr>
          <p:cNvSpPr txBox="1"/>
          <p:nvPr/>
        </p:nvSpPr>
        <p:spPr>
          <a:xfrm>
            <a:off x="2248074" y="3429000"/>
            <a:ext cx="2159566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img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생성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제공</a:t>
            </a:r>
            <a:endParaRPr lang="en-US" altLang="ko-KR" sz="16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A068D0F-088A-48C4-A371-DCB893E92EA0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3203399" y="3906982"/>
            <a:ext cx="2501890" cy="804089"/>
          </a:xfrm>
          <a:prstGeom prst="straightConnector1">
            <a:avLst/>
          </a:prstGeom>
          <a:ln w="69850">
            <a:solidFill>
              <a:srgbClr val="8369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461D1D-CE3A-403D-844F-CB5CBA83132A}"/>
              </a:ext>
            </a:extLst>
          </p:cNvPr>
          <p:cNvSpPr txBox="1"/>
          <p:nvPr/>
        </p:nvSpPr>
        <p:spPr>
          <a:xfrm>
            <a:off x="3432338" y="4588886"/>
            <a:ext cx="2638863" cy="697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img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face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감정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data 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생성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제공</a:t>
            </a:r>
            <a:endParaRPr lang="en-US" altLang="ko-KR" sz="16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5122" name="Picture 2" descr="loopì ëí ì´ë¯¸ì§ ê²ìê²°ê³¼">
            <a:extLst>
              <a:ext uri="{FF2B5EF4-FFF2-40B4-BE49-F238E27FC236}">
                <a16:creationId xmlns:a16="http://schemas.microsoft.com/office/drawing/2014/main" id="{1C6253A3-3833-4AA5-8AD8-CEEF5713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09" y="1554954"/>
            <a:ext cx="4125181" cy="412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im2.ezgif.com/tmp/ezgif-2-e57208fa1780.gif">
            <a:extLst>
              <a:ext uri="{FF2B5EF4-FFF2-40B4-BE49-F238E27FC236}">
                <a16:creationId xmlns:a16="http://schemas.microsoft.com/office/drawing/2014/main" id="{DA909E90-FF2D-4FFA-936A-107F8B7348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149" y="3569076"/>
            <a:ext cx="1926889" cy="298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D57B1CD-2872-4076-8CD0-C2FBB95083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873863" y="3906982"/>
            <a:ext cx="1633286" cy="1155433"/>
          </a:xfrm>
          <a:prstGeom prst="straightConnector1">
            <a:avLst/>
          </a:prstGeom>
          <a:ln w="69850">
            <a:solidFill>
              <a:srgbClr val="8369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16B06A-8A98-4224-8EFB-DC8E5D7F5FB5}"/>
              </a:ext>
            </a:extLst>
          </p:cNvPr>
          <p:cNvSpPr txBox="1"/>
          <p:nvPr/>
        </p:nvSpPr>
        <p:spPr>
          <a:xfrm>
            <a:off x="7580260" y="4838317"/>
            <a:ext cx="1327608" cy="697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감정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초췌함</a:t>
            </a:r>
            <a:endParaRPr lang="en-US" altLang="ko-KR" sz="16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upload</a:t>
            </a:r>
          </a:p>
        </p:txBody>
      </p:sp>
    </p:spTree>
    <p:extLst>
      <p:ext uri="{BB962C8B-B14F-4D97-AF65-F5344CB8AC3E}">
        <p14:creationId xmlns:p14="http://schemas.microsoft.com/office/powerpoint/2010/main" val="40230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22495" y="2049154"/>
            <a:ext cx="8088996" cy="388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사용 언어 </a:t>
            </a:r>
            <a:r>
              <a:rPr lang="en-US" altLang="ko-KR" sz="2400" dirty="0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:</a:t>
            </a: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                                              API :</a:t>
            </a: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rgbClr val="7030A0">
                  <a:alpha val="99000"/>
                </a:srgb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rgbClr val="7030A0">
                  <a:alpha val="99000"/>
                </a:srgb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2400" dirty="0">
              <a:solidFill>
                <a:srgbClr val="7030A0">
                  <a:alpha val="99000"/>
                </a:srgb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시각화 </a:t>
            </a:r>
            <a:r>
              <a:rPr lang="en-US" altLang="ko-KR" sz="2400" dirty="0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: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41475" y="2975085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Microsoft azure face </a:t>
            </a:r>
            <a:r>
              <a:rPr lang="en-US" altLang="ko-KR" sz="2400" dirty="0" err="1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263762" y="456258"/>
            <a:ext cx="2897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using</a:t>
            </a:r>
            <a:r>
              <a:rPr lang="ko-KR" altLang="en-US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tools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1026" name="Picture 2" descr="íì´ì¬ì ëí ì´ë¯¸ì§ ê²ìê²°ê³¼">
            <a:extLst>
              <a:ext uri="{FF2B5EF4-FFF2-40B4-BE49-F238E27FC236}">
                <a16:creationId xmlns:a16="http://schemas.microsoft.com/office/drawing/2014/main" id="{102CD6B1-D488-47B1-98E1-17835CFD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700" y="1998193"/>
            <a:ext cx="2602700" cy="82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 apiì ëí ì´ë¯¸ì§ ê²ìê²°ê³¼">
            <a:extLst>
              <a:ext uri="{FF2B5EF4-FFF2-40B4-BE49-F238E27FC236}">
                <a16:creationId xmlns:a16="http://schemas.microsoft.com/office/drawing/2014/main" id="{3DF6CFE4-A519-4451-A7AA-9BCE7E95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23" y="2966486"/>
            <a:ext cx="823105" cy="82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orbitì ëí ì´ë¯¸ì§ ê²ìê²°ê³¼">
            <a:extLst>
              <a:ext uri="{FF2B5EF4-FFF2-40B4-BE49-F238E27FC236}">
                <a16:creationId xmlns:a16="http://schemas.microsoft.com/office/drawing/2014/main" id="{9BAEDD3A-A341-4181-954A-303534DA5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69" y="3429000"/>
            <a:ext cx="3461039" cy="190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9CA379-83F3-4955-AFA7-87B7B713A596}"/>
              </a:ext>
            </a:extLst>
          </p:cNvPr>
          <p:cNvSpPr txBox="1"/>
          <p:nvPr/>
        </p:nvSpPr>
        <p:spPr>
          <a:xfrm>
            <a:off x="9468144" y="4012565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284E8-E6F3-4B0D-9286-D9D548F9B6CA}"/>
              </a:ext>
            </a:extLst>
          </p:cNvPr>
          <p:cNvSpPr txBox="1"/>
          <p:nvPr/>
        </p:nvSpPr>
        <p:spPr>
          <a:xfrm>
            <a:off x="2505444" y="5337191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python</a:t>
            </a:r>
            <a:r>
              <a:rPr lang="ko-KR" altLang="en-US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</a:t>
            </a:r>
            <a:r>
              <a:rPr lang="en-US" altLang="ko-KR" sz="2400" dirty="0" err="1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tkinter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83653" y="1906744"/>
            <a:ext cx="2422458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사용할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Data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3921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price of bitcoin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0C58-0C9D-48D2-B1BE-FE6C48BADCBF}"/>
              </a:ext>
            </a:extLst>
          </p:cNvPr>
          <p:cNvSpPr txBox="1"/>
          <p:nvPr/>
        </p:nvSpPr>
        <p:spPr>
          <a:xfrm>
            <a:off x="1083653" y="2665914"/>
            <a:ext cx="7520020" cy="51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KORBIT API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를 이용한 실시간 가격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Data</a:t>
            </a:r>
            <a:endParaRPr lang="en-US" altLang="ko-KR" sz="20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6" name="Picture 6" descr="korbitì ëí ì´ë¯¸ì§ ê²ìê²°ê³¼">
            <a:extLst>
              <a:ext uri="{FF2B5EF4-FFF2-40B4-BE49-F238E27FC236}">
                <a16:creationId xmlns:a16="http://schemas.microsoft.com/office/drawing/2014/main" id="{82886F3D-557B-4A85-B83E-9DB64CDC5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308" y="142849"/>
            <a:ext cx="3461039" cy="190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76148C-B063-4023-9D3B-CC7A896ABF55}"/>
              </a:ext>
            </a:extLst>
          </p:cNvPr>
          <p:cNvSpPr txBox="1"/>
          <p:nvPr/>
        </p:nvSpPr>
        <p:spPr>
          <a:xfrm>
            <a:off x="10685283" y="726414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11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83653" y="1450293"/>
            <a:ext cx="1157689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Code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3921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price of bitcoin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0C58-0C9D-48D2-B1BE-FE6C48BADCBF}"/>
              </a:ext>
            </a:extLst>
          </p:cNvPr>
          <p:cNvSpPr txBox="1"/>
          <p:nvPr/>
        </p:nvSpPr>
        <p:spPr>
          <a:xfrm>
            <a:off x="1083653" y="2187368"/>
            <a:ext cx="7520020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-module</a:t>
            </a:r>
          </a:p>
        </p:txBody>
      </p:sp>
      <p:pic>
        <p:nvPicPr>
          <p:cNvPr id="6" name="Picture 6" descr="korbitì ëí ì´ë¯¸ì§ ê²ìê²°ê³¼">
            <a:extLst>
              <a:ext uri="{FF2B5EF4-FFF2-40B4-BE49-F238E27FC236}">
                <a16:creationId xmlns:a16="http://schemas.microsoft.com/office/drawing/2014/main" id="{82886F3D-557B-4A85-B83E-9DB64CDC5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308" y="142849"/>
            <a:ext cx="3461039" cy="190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76148C-B063-4023-9D3B-CC7A896ABF55}"/>
              </a:ext>
            </a:extLst>
          </p:cNvPr>
          <p:cNvSpPr txBox="1"/>
          <p:nvPr/>
        </p:nvSpPr>
        <p:spPr>
          <a:xfrm>
            <a:off x="10685283" y="726414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4902C8-7A98-4F4F-93AC-3C94EA5A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193" y="2216596"/>
            <a:ext cx="1619250" cy="419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EB647E-04F5-4FF0-94ED-345D99266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53" y="2827887"/>
            <a:ext cx="4724400" cy="1428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3EC8A0-BAF1-4666-83FA-9AE46744360F}"/>
              </a:ext>
            </a:extLst>
          </p:cNvPr>
          <p:cNvSpPr txBox="1"/>
          <p:nvPr/>
        </p:nvSpPr>
        <p:spPr>
          <a:xfrm>
            <a:off x="6096000" y="3318098"/>
            <a:ext cx="7520020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20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korbit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를 이용 가격 정보를 받아오는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class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10CDF8-8CA9-4C09-83A8-191835A48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653" y="4453262"/>
            <a:ext cx="4981575" cy="2257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709485-11FB-4501-A59F-8EC8FAA6F35A}"/>
              </a:ext>
            </a:extLst>
          </p:cNvPr>
          <p:cNvSpPr txBox="1"/>
          <p:nvPr/>
        </p:nvSpPr>
        <p:spPr>
          <a:xfrm>
            <a:off x="6126774" y="5334816"/>
            <a:ext cx="7520020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원하는 시간마다 가격정보를 받아올 수 있게 함</a:t>
            </a:r>
            <a:endParaRPr lang="en-US" altLang="ko-KR" sz="20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FC060E-A679-406B-9560-FE12AA1AF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844" y="2130674"/>
            <a:ext cx="2227552" cy="458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83653" y="1906744"/>
            <a:ext cx="2422458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사용할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Data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6321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take emotion from video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0C58-0C9D-48D2-B1BE-FE6C48BADCBF}"/>
              </a:ext>
            </a:extLst>
          </p:cNvPr>
          <p:cNvSpPr txBox="1"/>
          <p:nvPr/>
        </p:nvSpPr>
        <p:spPr>
          <a:xfrm>
            <a:off x="1083653" y="2665914"/>
            <a:ext cx="7520020" cy="2920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Tx/>
              <a:buChar char="-"/>
            </a:pPr>
            <a:r>
              <a:rPr lang="ko-KR" altLang="en-US" sz="24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비트코인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가격 확인 동안의 사용자의 얼굴이 들어가 있는 영상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342900" indent="-342900" algn="just">
              <a:lnSpc>
                <a:spcPct val="130000"/>
              </a:lnSpc>
              <a:buFontTx/>
              <a:buChar char="-"/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342900" indent="-342900" algn="just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이를 가공하여 만든 감정변화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data</a:t>
            </a:r>
          </a:p>
          <a:p>
            <a:pPr marL="342900" indent="-342900" algn="just">
              <a:lnSpc>
                <a:spcPct val="130000"/>
              </a:lnSpc>
              <a:buFontTx/>
              <a:buChar char="-"/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사용할 </a:t>
            </a:r>
            <a:r>
              <a:rPr lang="en-US" altLang="ko-KR" dirty="0" err="1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r>
              <a:rPr lang="en-US" altLang="ko-KR" dirty="0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 </a:t>
            </a:r>
            <a:r>
              <a:rPr lang="ko-KR" altLang="en-US" dirty="0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변경</a:t>
            </a:r>
            <a:r>
              <a:rPr lang="en-US" altLang="ko-KR" dirty="0">
                <a:solidFill>
                  <a:srgbClr val="7030A0">
                    <a:alpha val="99000"/>
                  </a:srgbClr>
                </a:solidFill>
                <a:latin typeface="KT&amp;G 상상본문OTF M" pitchFamily="50" charset="-127"/>
                <a:ea typeface="KT&amp;G 상상본문OTF M" pitchFamily="50" charset="-127"/>
              </a:rPr>
              <a:t>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75E49-C44C-4C06-BF81-7FEC24610F29}"/>
              </a:ext>
            </a:extLst>
          </p:cNvPr>
          <p:cNvSpPr txBox="1"/>
          <p:nvPr/>
        </p:nvSpPr>
        <p:spPr>
          <a:xfrm>
            <a:off x="8549520" y="930004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Microsoft azure face </a:t>
            </a:r>
            <a:r>
              <a:rPr lang="en-US" altLang="ko-KR" sz="2400" dirty="0" err="1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10" name="Picture 4" descr="face apiì ëí ì´ë¯¸ì§ ê²ìê²°ê³¼">
            <a:extLst>
              <a:ext uri="{FF2B5EF4-FFF2-40B4-BE49-F238E27FC236}">
                <a16:creationId xmlns:a16="http://schemas.microsoft.com/office/drawing/2014/main" id="{D8D1BBD2-9A78-441F-9ECD-C0D4E4D8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68" y="921405"/>
            <a:ext cx="823105" cy="82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aver clovaì ëí ì´ë¯¸ì§ ê²ìê²°ê³¼">
            <a:extLst>
              <a:ext uri="{FF2B5EF4-FFF2-40B4-BE49-F238E27FC236}">
                <a16:creationId xmlns:a16="http://schemas.microsoft.com/office/drawing/2014/main" id="{94CA7A04-8E2A-4A32-9FBB-E3F6BC28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67" y="5302448"/>
            <a:ext cx="2854036" cy="82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ace apiì ëí ì´ë¯¸ì§ ê²ìê²°ê³¼">
            <a:extLst>
              <a:ext uri="{FF2B5EF4-FFF2-40B4-BE49-F238E27FC236}">
                <a16:creationId xmlns:a16="http://schemas.microsoft.com/office/drawing/2014/main" id="{C424B58E-C6F2-4F3A-AEF6-6F86DDFA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49" y="5308797"/>
            <a:ext cx="823105" cy="82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D3EE61-F50A-4FFF-B92E-6F719332E784}"/>
              </a:ext>
            </a:extLst>
          </p:cNvPr>
          <p:cNvSpPr txBox="1"/>
          <p:nvPr/>
        </p:nvSpPr>
        <p:spPr>
          <a:xfrm>
            <a:off x="1111228" y="5454454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emotion API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7E9D041-F734-4162-B703-0BD5ED588CBA}"/>
              </a:ext>
            </a:extLst>
          </p:cNvPr>
          <p:cNvCxnSpPr/>
          <p:nvPr/>
        </p:nvCxnSpPr>
        <p:spPr>
          <a:xfrm>
            <a:off x="3368477" y="5805055"/>
            <a:ext cx="428580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857BE5-8CAF-447F-AB1F-CBB0DAB41024}"/>
              </a:ext>
            </a:extLst>
          </p:cNvPr>
          <p:cNvCxnSpPr/>
          <p:nvPr/>
        </p:nvCxnSpPr>
        <p:spPr>
          <a:xfrm>
            <a:off x="7954331" y="5805055"/>
            <a:ext cx="428580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837977-2CF1-42E4-AC79-9D17AAE6C9A0}"/>
              </a:ext>
            </a:extLst>
          </p:cNvPr>
          <p:cNvSpPr txBox="1"/>
          <p:nvPr/>
        </p:nvSpPr>
        <p:spPr>
          <a:xfrm>
            <a:off x="699675" y="6198987"/>
            <a:ext cx="1136763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video </a:t>
            </a:r>
            <a:r>
              <a:rPr lang="ko-KR" altLang="en-US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지원 </a:t>
            </a:r>
            <a:r>
              <a:rPr lang="en-US" altLang="ko-KR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but face</a:t>
            </a:r>
            <a:r>
              <a:rPr lang="ko-KR" altLang="en-US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r>
              <a:rPr lang="ko-KR" altLang="en-US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에 통합         </a:t>
            </a:r>
            <a:r>
              <a:rPr lang="en-US" altLang="ko-KR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video </a:t>
            </a:r>
            <a:r>
              <a:rPr lang="ko-KR" altLang="en-US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지원 </a:t>
            </a:r>
            <a:r>
              <a:rPr lang="en-US" altLang="ko-KR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x, </a:t>
            </a:r>
            <a:r>
              <a:rPr lang="ko-KR" altLang="en-US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최고치의 감정만 제공             </a:t>
            </a:r>
            <a:r>
              <a:rPr lang="en-US" altLang="ko-KR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video </a:t>
            </a:r>
            <a:r>
              <a:rPr lang="ko-KR" altLang="en-US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지원 </a:t>
            </a:r>
            <a:r>
              <a:rPr lang="en-US" altLang="ko-KR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x, </a:t>
            </a:r>
            <a:r>
              <a:rPr lang="ko-KR" altLang="en-US" sz="16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전체 감정 수치 제공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4557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381811" y="1906744"/>
            <a:ext cx="1826141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알고리즘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6321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take emotion from video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0C58-0C9D-48D2-B1BE-FE6C48BADCBF}"/>
              </a:ext>
            </a:extLst>
          </p:cNvPr>
          <p:cNvSpPr txBox="1"/>
          <p:nvPr/>
        </p:nvSpPr>
        <p:spPr>
          <a:xfrm>
            <a:off x="1083653" y="3069235"/>
            <a:ext cx="9681329" cy="3400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30000"/>
              </a:lnSpc>
              <a:buAutoNum type="arabicPeriod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video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파일을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단위로 원하는 단위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별로 분할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457200" indent="-457200" algn="just">
              <a:lnSpc>
                <a:spcPct val="130000"/>
              </a:lnSpc>
              <a:buAutoNum type="arabicPeriod"/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457200" indent="-457200" algn="just">
              <a:lnSpc>
                <a:spcPct val="13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분할된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 image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를 파일로 저장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457200" indent="-457200" algn="just">
              <a:lnSpc>
                <a:spcPct val="130000"/>
              </a:lnSpc>
              <a:buAutoNum type="arabicPeriod"/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457200" indent="-457200" algn="just">
              <a:lnSpc>
                <a:spcPct val="13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해당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 image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에 대한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emotion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분석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457200" indent="-457200" algn="just">
              <a:lnSpc>
                <a:spcPct val="130000"/>
              </a:lnSpc>
              <a:buAutoNum type="arabicPeriod"/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457200" indent="-457200" algn="just">
              <a:lnSpc>
                <a:spcPct val="13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분석 데이터 에서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'anger', 'happiness', 'neutral', 'sadness’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만 추출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75E49-C44C-4C06-BF81-7FEC24610F29}"/>
              </a:ext>
            </a:extLst>
          </p:cNvPr>
          <p:cNvSpPr txBox="1"/>
          <p:nvPr/>
        </p:nvSpPr>
        <p:spPr>
          <a:xfrm>
            <a:off x="8549520" y="930004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Microsoft azure face </a:t>
            </a:r>
            <a:r>
              <a:rPr lang="en-US" altLang="ko-KR" sz="2400" dirty="0" err="1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10" name="Picture 4" descr="face apiì ëí ì´ë¯¸ì§ ê²ìê²°ê³¼">
            <a:extLst>
              <a:ext uri="{FF2B5EF4-FFF2-40B4-BE49-F238E27FC236}">
                <a16:creationId xmlns:a16="http://schemas.microsoft.com/office/drawing/2014/main" id="{D8D1BBD2-9A78-441F-9ECD-C0D4E4D8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68" y="921405"/>
            <a:ext cx="823105" cy="82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08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6321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take emotion from video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0C58-0C9D-48D2-B1BE-FE6C48BADCBF}"/>
              </a:ext>
            </a:extLst>
          </p:cNvPr>
          <p:cNvSpPr txBox="1"/>
          <p:nvPr/>
        </p:nvSpPr>
        <p:spPr>
          <a:xfrm>
            <a:off x="6389944" y="2976716"/>
            <a:ext cx="9681329" cy="195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30000"/>
              </a:lnSpc>
              <a:buAutoNum type="arabicPeriod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video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파일을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단위로 원하는 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  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단위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별로 분할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457200" indent="-457200" algn="just">
              <a:lnSpc>
                <a:spcPct val="130000"/>
              </a:lnSpc>
              <a:buAutoNum type="arabicPeriod"/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2. 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분할된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 image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를 파일로 저장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75E49-C44C-4C06-BF81-7FEC24610F29}"/>
              </a:ext>
            </a:extLst>
          </p:cNvPr>
          <p:cNvSpPr txBox="1"/>
          <p:nvPr/>
        </p:nvSpPr>
        <p:spPr>
          <a:xfrm>
            <a:off x="8549520" y="930004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Microsoft azure face </a:t>
            </a:r>
            <a:r>
              <a:rPr lang="en-US" altLang="ko-KR" sz="2400" dirty="0" err="1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10" name="Picture 4" descr="face apiì ëí ì´ë¯¸ì§ ê²ìê²°ê³¼">
            <a:extLst>
              <a:ext uri="{FF2B5EF4-FFF2-40B4-BE49-F238E27FC236}">
                <a16:creationId xmlns:a16="http://schemas.microsoft.com/office/drawing/2014/main" id="{D8D1BBD2-9A78-441F-9ECD-C0D4E4D8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68" y="921405"/>
            <a:ext cx="823105" cy="82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60207DE-4BF3-4159-98E3-DFFEA315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425435"/>
            <a:ext cx="55530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6321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take emotion from video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0C58-0C9D-48D2-B1BE-FE6C48BADCBF}"/>
              </a:ext>
            </a:extLst>
          </p:cNvPr>
          <p:cNvSpPr txBox="1"/>
          <p:nvPr/>
        </p:nvSpPr>
        <p:spPr>
          <a:xfrm>
            <a:off x="702941" y="1948959"/>
            <a:ext cx="9681329" cy="1479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30000"/>
              </a:lnSpc>
              <a:buAutoNum type="arabicPeriod" startAt="3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해당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frame image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에 대한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emotion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분석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457200" indent="-457200" algn="just">
              <a:lnSpc>
                <a:spcPct val="130000"/>
              </a:lnSpc>
              <a:buAutoNum type="arabicPeriod" startAt="3"/>
            </a:pP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  <a:p>
            <a:pPr marL="457200" indent="-457200" algn="just">
              <a:lnSpc>
                <a:spcPct val="130000"/>
              </a:lnSpc>
              <a:buFontTx/>
              <a:buAutoNum type="arabicPeriod" startAt="3"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분석 데이터 에서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'anger', 'happiness', 'neutral', 'sadness’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만 추출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75E49-C44C-4C06-BF81-7FEC24610F29}"/>
              </a:ext>
            </a:extLst>
          </p:cNvPr>
          <p:cNvSpPr txBox="1"/>
          <p:nvPr/>
        </p:nvSpPr>
        <p:spPr>
          <a:xfrm>
            <a:off x="8549520" y="930004"/>
            <a:ext cx="494411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Microsoft azure face </a:t>
            </a:r>
            <a:r>
              <a:rPr lang="en-US" altLang="ko-KR" sz="2400" dirty="0" err="1">
                <a:solidFill>
                  <a:schemeClr val="bg2">
                    <a:lumMod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api</a:t>
            </a:r>
            <a:endParaRPr lang="ko-KR" altLang="en-US" sz="2400" dirty="0">
              <a:solidFill>
                <a:schemeClr val="bg2">
                  <a:lumMod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10" name="Picture 4" descr="face apiì ëí ì´ë¯¸ì§ ê²ìê²°ê³¼">
            <a:extLst>
              <a:ext uri="{FF2B5EF4-FFF2-40B4-BE49-F238E27FC236}">
                <a16:creationId xmlns:a16="http://schemas.microsoft.com/office/drawing/2014/main" id="{D8D1BBD2-9A78-441F-9ECD-C0D4E4D8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68" y="921405"/>
            <a:ext cx="823105" cy="82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39B42C-CA2E-4987-9938-E3451C05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3" y="0"/>
            <a:ext cx="5559444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A4B6D0-092C-4742-A90A-95A6100F8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284" y="2496471"/>
            <a:ext cx="4831024" cy="39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104493" y="1906744"/>
            <a:ext cx="2380780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시각화 형태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173-BEDA-4E62-9F53-F6AC22B5318D}"/>
              </a:ext>
            </a:extLst>
          </p:cNvPr>
          <p:cNvSpPr txBox="1"/>
          <p:nvPr/>
        </p:nvSpPr>
        <p:spPr>
          <a:xfrm>
            <a:off x="1083653" y="452000"/>
            <a:ext cx="452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Data</a:t>
            </a:r>
            <a:r>
              <a:rPr lang="ko-KR" altLang="en-US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4000" b="1" dirty="0">
                <a:solidFill>
                  <a:srgbClr val="7030A0">
                    <a:alpha val="99000"/>
                  </a:srgbClr>
                </a:solidFill>
                <a:latin typeface="Noto Sans Korean Bold" pitchFamily="34" charset="-127"/>
                <a:ea typeface="Noto Sans Korean Bold" pitchFamily="34" charset="-127"/>
              </a:rPr>
              <a:t>visualization</a:t>
            </a:r>
            <a:endParaRPr lang="ko-KR" altLang="en-US" sz="4000" b="1" dirty="0">
              <a:solidFill>
                <a:srgbClr val="7030A0">
                  <a:alpha val="99000"/>
                </a:srgb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30C58-0C9D-48D2-B1BE-FE6C48BADCBF}"/>
              </a:ext>
            </a:extLst>
          </p:cNvPr>
          <p:cNvSpPr txBox="1"/>
          <p:nvPr/>
        </p:nvSpPr>
        <p:spPr>
          <a:xfrm>
            <a:off x="1083653" y="2665914"/>
            <a:ext cx="7520020" cy="51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mosaic picture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을 통한 감정 변화 빈도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폭 강조</a:t>
            </a:r>
            <a:endParaRPr lang="en-US" altLang="ko-KR" sz="20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A090E3-0B3F-4DD0-B25A-FC0103631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967" y="2204726"/>
            <a:ext cx="3338652" cy="3214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EB0CF4-C480-43CB-9437-16AF1D41CE76}"/>
              </a:ext>
            </a:extLst>
          </p:cNvPr>
          <p:cNvSpPr txBox="1"/>
          <p:nvPr/>
        </p:nvSpPr>
        <p:spPr>
          <a:xfrm>
            <a:off x="1104492" y="3580624"/>
            <a:ext cx="2380780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시각화 방법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8295C-2C29-4A54-A1E6-E54FBD2DAC6D}"/>
              </a:ext>
            </a:extLst>
          </p:cNvPr>
          <p:cNvSpPr txBox="1"/>
          <p:nvPr/>
        </p:nvSpPr>
        <p:spPr>
          <a:xfrm>
            <a:off x="1104492" y="4377961"/>
            <a:ext cx="7520020" cy="1479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python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시각화의 제한사항 多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...</a:t>
            </a:r>
          </a:p>
          <a:p>
            <a:pPr algn="just">
              <a:lnSpc>
                <a:spcPct val="130000"/>
              </a:lnSpc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 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(python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시각화 툴의 한계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실시간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update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되는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canvas...)</a:t>
            </a:r>
          </a:p>
          <a:p>
            <a:pPr marL="342900" indent="-342900" algn="just">
              <a:lnSpc>
                <a:spcPct val="130000"/>
              </a:lnSpc>
              <a:buFontTx/>
              <a:buChar char="-"/>
            </a:pPr>
            <a:r>
              <a:rPr lang="en-US" altLang="ko-KR" sz="24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tkinter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 canvas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KT&amp;G 상상본문OTF M" pitchFamily="50" charset="-127"/>
                <a:ea typeface="KT&amp;G 상상본문OTF M" pitchFamily="50" charset="-127"/>
              </a:rPr>
              <a:t>활용</a:t>
            </a:r>
            <a:endParaRPr lang="en-US" altLang="ko-KR" sz="2400" dirty="0">
              <a:solidFill>
                <a:schemeClr val="tx1">
                  <a:lumMod val="50000"/>
                  <a:lumOff val="50000"/>
                  <a:alpha val="99000"/>
                </a:schemeClr>
              </a:solidFill>
              <a:latin typeface="KT&amp;G 상상본문OTF M" pitchFamily="50" charset="-127"/>
              <a:ea typeface="KT&amp;G 상상본문OTF 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85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345</Words>
  <Application>Microsoft Office PowerPoint</Application>
  <PresentationFormat>와이드스크린</PresentationFormat>
  <Paragraphs>93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KT&amp;G 상상본문OTF L</vt:lpstr>
      <vt:lpstr>KT&amp;G 상상본문OTF M</vt:lpstr>
      <vt:lpstr>Noto Sans Korean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김희주</dc:creator>
  <cp:lastModifiedBy> </cp:lastModifiedBy>
  <cp:revision>25</cp:revision>
  <dcterms:created xsi:type="dcterms:W3CDTF">2018-11-12T07:34:17Z</dcterms:created>
  <dcterms:modified xsi:type="dcterms:W3CDTF">2018-12-04T05:04:06Z</dcterms:modified>
</cp:coreProperties>
</file>